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9" r:id="rId5"/>
    <p:sldId id="270" r:id="rId6"/>
    <p:sldId id="268" r:id="rId7"/>
    <p:sldId id="274" r:id="rId8"/>
    <p:sldId id="273" r:id="rId9"/>
    <p:sldId id="272" r:id="rId10"/>
    <p:sldId id="275" r:id="rId11"/>
    <p:sldId id="279" r:id="rId12"/>
    <p:sldId id="280" r:id="rId13"/>
    <p:sldId id="281" r:id="rId14"/>
    <p:sldId id="320" r:id="rId15"/>
    <p:sldId id="264" r:id="rId16"/>
    <p:sldId id="321" r:id="rId17"/>
    <p:sldId id="26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Por que é importante?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Minimiza tarefas repetitivas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Agiliza a mudança de contexto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Evita a frase </a:t>
            </a:r>
            <a:r>
              <a:rPr lang="pt-BR" i="1" dirty="0"/>
              <a:t>“na minha máquina funciona”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Seja um </a:t>
            </a:r>
            <a:r>
              <a:rPr lang="pt-BR" i="1" dirty="0" err="1"/>
              <a:t>Pragmatic</a:t>
            </a:r>
            <a:r>
              <a:rPr lang="pt-BR" i="1" dirty="0"/>
              <a:t> </a:t>
            </a:r>
            <a:r>
              <a:rPr lang="pt-BR" i="1" dirty="0" err="1"/>
              <a:t>Programmer</a:t>
            </a:r>
            <a:endParaRPr lang="pt-BR" i="1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21 – Use </a:t>
            </a:r>
            <a:r>
              <a:rPr lang="pt-BR" dirty="0" err="1"/>
              <a:t>the</a:t>
            </a:r>
            <a:r>
              <a:rPr lang="pt-BR" dirty="0"/>
              <a:t> Power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Shells</a:t>
            </a:r>
            <a:endParaRPr lang="pt-BR" dirty="0"/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shell</a:t>
            </a:r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interfaces </a:t>
            </a:r>
            <a:r>
              <a:rPr lang="pt-BR" dirty="0" err="1"/>
              <a:t>don’t</a:t>
            </a:r>
            <a:r>
              <a:rPr lang="pt-BR" dirty="0"/>
              <a:t> </a:t>
            </a:r>
            <a:r>
              <a:rPr lang="pt-BR" dirty="0" err="1"/>
              <a:t>cut</a:t>
            </a:r>
            <a:r>
              <a:rPr lang="pt-BR" dirty="0"/>
              <a:t> it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61 – </a:t>
            </a:r>
            <a:r>
              <a:rPr lang="pt-BR" dirty="0" err="1"/>
              <a:t>Don’t</a:t>
            </a:r>
            <a:r>
              <a:rPr lang="pt-BR" dirty="0"/>
              <a:t> Use Manual Procedures</a:t>
            </a:r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A </a:t>
            </a:r>
            <a:r>
              <a:rPr lang="pt-BR" dirty="0" err="1"/>
              <a:t>shell</a:t>
            </a:r>
            <a:r>
              <a:rPr lang="pt-BR" dirty="0"/>
              <a:t> script </a:t>
            </a:r>
            <a:r>
              <a:rPr lang="pt-BR" dirty="0" err="1"/>
              <a:t>or</a:t>
            </a:r>
            <a:r>
              <a:rPr lang="pt-BR" dirty="0"/>
              <a:t> batch file </a:t>
            </a:r>
            <a:r>
              <a:rPr lang="pt-BR" dirty="0" err="1"/>
              <a:t>will</a:t>
            </a:r>
            <a:r>
              <a:rPr lang="pt-BR" dirty="0"/>
              <a:t> execute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instructions</a:t>
            </a:r>
            <a:r>
              <a:rPr lang="pt-BR" dirty="0"/>
              <a:t>,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, time </a:t>
            </a:r>
            <a:r>
              <a:rPr lang="pt-BR" dirty="0" err="1"/>
              <a:t>after</a:t>
            </a:r>
            <a:r>
              <a:rPr lang="pt-BR" dirty="0"/>
              <a:t> time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</p:spTree>
    <p:extLst>
      <p:ext uri="{BB962C8B-B14F-4D97-AF65-F5344CB8AC3E}">
        <p14:creationId xmlns:p14="http://schemas.microsoft.com/office/powerpoint/2010/main" val="344931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1980000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pt-BR" dirty="0"/>
              <a:t>The </a:t>
            </a:r>
            <a:r>
              <a:rPr lang="pt-BR" dirty="0" err="1"/>
              <a:t>practice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merging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developer</a:t>
            </a:r>
            <a:r>
              <a:rPr lang="pt-BR" dirty="0"/>
              <a:t> </a:t>
            </a:r>
            <a:r>
              <a:rPr lang="pt-BR" dirty="0" err="1"/>
              <a:t>working</a:t>
            </a:r>
            <a:r>
              <a:rPr lang="pt-BR" dirty="0"/>
              <a:t> copies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shared</a:t>
            </a:r>
            <a:r>
              <a:rPr lang="pt-BR" dirty="0"/>
              <a:t> </a:t>
            </a:r>
            <a:r>
              <a:rPr lang="pt-BR" dirty="0" err="1"/>
              <a:t>mainline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times a </a:t>
            </a:r>
            <a:r>
              <a:rPr lang="pt-BR" dirty="0" err="1"/>
              <a:t>day</a:t>
            </a:r>
            <a:r>
              <a:rPr lang="pt-BR" dirty="0"/>
              <a:t>.</a:t>
            </a:r>
          </a:p>
          <a:p>
            <a:pPr>
              <a:buClr>
                <a:srgbClr val="FF0000"/>
              </a:buClr>
            </a:pPr>
            <a:r>
              <a:rPr lang="pt-BR" i="1" dirty="0"/>
              <a:t>... A </a:t>
            </a:r>
            <a:r>
              <a:rPr lang="pt-BR" i="1" dirty="0" err="1"/>
              <a:t>continuous</a:t>
            </a:r>
            <a:r>
              <a:rPr lang="pt-BR" i="1" dirty="0"/>
              <a:t> </a:t>
            </a:r>
            <a:r>
              <a:rPr lang="pt-BR" i="1" dirty="0" err="1"/>
              <a:t>integration</a:t>
            </a:r>
            <a:r>
              <a:rPr lang="pt-BR" i="1" dirty="0"/>
              <a:t> server 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type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build </a:t>
            </a:r>
            <a:r>
              <a:rPr lang="pt-BR" i="1" dirty="0" err="1"/>
              <a:t>automation</a:t>
            </a:r>
            <a:r>
              <a:rPr lang="pt-BR" i="1" dirty="0"/>
              <a:t> server.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820BF1-6529-4F0C-AFF3-357FC47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78361"/>
            <a:ext cx="1440000" cy="1433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7918CD-73BF-47F2-B439-072F04375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2" y="4005161"/>
            <a:ext cx="1440000" cy="198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23A524-A839-497A-9F9E-9CD931DC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4275161"/>
            <a:ext cx="1440000" cy="14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28C2A7-CD0A-49A5-941F-CB234F50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99" y="4330019"/>
            <a:ext cx="1440000" cy="13302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D39A12-E800-4793-B757-E4F041B3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8" y="427516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C29120-0CFC-4AB5-BE70-D26394D1F4DA}"/>
              </a:ext>
            </a:extLst>
          </p:cNvPr>
          <p:cNvSpPr txBox="1"/>
          <p:nvPr/>
        </p:nvSpPr>
        <p:spPr>
          <a:xfrm>
            <a:off x="1796396" y="3105128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Baixar fontes do VCS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B1F7BC-3717-4F35-BCB1-80D9F44B66B2}"/>
              </a:ext>
            </a:extLst>
          </p:cNvPr>
          <p:cNvSpPr txBox="1"/>
          <p:nvPr/>
        </p:nvSpPr>
        <p:spPr>
          <a:xfrm>
            <a:off x="1796396" y="4592568"/>
            <a:ext cx="23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a Compilação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8A93C9-FE92-4B01-81E1-DF74F768B99A}"/>
              </a:ext>
            </a:extLst>
          </p:cNvPr>
          <p:cNvSpPr txBox="1"/>
          <p:nvPr/>
        </p:nvSpPr>
        <p:spPr>
          <a:xfrm>
            <a:off x="7553580" y="3105128"/>
            <a:ext cx="247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Testes Unitários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542552-B1CC-4322-9742-7593C4DC5E1C}"/>
              </a:ext>
            </a:extLst>
          </p:cNvPr>
          <p:cNvSpPr txBox="1"/>
          <p:nvPr/>
        </p:nvSpPr>
        <p:spPr>
          <a:xfrm>
            <a:off x="7222142" y="4592568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Métricas de Código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611BCC-5184-40ED-B741-80BDE68DD0DC}"/>
              </a:ext>
            </a:extLst>
          </p:cNvPr>
          <p:cNvSpPr txBox="1"/>
          <p:nvPr/>
        </p:nvSpPr>
        <p:spPr>
          <a:xfrm>
            <a:off x="4747425" y="3105128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Atualizar </a:t>
            </a:r>
            <a:r>
              <a:rPr lang="pt-BR" dirty="0" err="1">
                <a:solidFill>
                  <a:srgbClr val="0070C0"/>
                </a:solidFill>
              </a:rPr>
              <a:t>Labels</a:t>
            </a:r>
            <a:r>
              <a:rPr lang="pt-BR" dirty="0">
                <a:solidFill>
                  <a:srgbClr val="0070C0"/>
                </a:solidFill>
              </a:rPr>
              <a:t> VCS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832BAF-2EAC-4570-A11A-A73CD2A66881}"/>
              </a:ext>
            </a:extLst>
          </p:cNvPr>
          <p:cNvSpPr txBox="1"/>
          <p:nvPr/>
        </p:nvSpPr>
        <p:spPr>
          <a:xfrm>
            <a:off x="4827671" y="4592568"/>
            <a:ext cx="189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Arquivar Artefatos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A2DCCC-B33F-4541-A82B-838FB19FF9B4}"/>
              </a:ext>
            </a:extLst>
          </p:cNvPr>
          <p:cNvSpPr txBox="1"/>
          <p:nvPr/>
        </p:nvSpPr>
        <p:spPr>
          <a:xfrm>
            <a:off x="4751625" y="3771904"/>
            <a:ext cx="203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Enviar </a:t>
            </a:r>
            <a:r>
              <a:rPr lang="pt-BR" sz="2800" b="1" dirty="0" err="1">
                <a:solidFill>
                  <a:srgbClr val="0070C0"/>
                </a:solidFill>
              </a:rPr>
              <a:t>Email</a:t>
            </a:r>
            <a:endParaRPr lang="pt-B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3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pt-BR" dirty="0"/>
          </a:p>
          <a:p>
            <a:pPr algn="ctr">
              <a:buClr>
                <a:srgbClr val="FF0000"/>
              </a:buClr>
            </a:pPr>
            <a:r>
              <a:rPr lang="pt-BR" sz="4400" dirty="0"/>
              <a:t>Demo</a:t>
            </a:r>
          </a:p>
          <a:p>
            <a:pPr algn="ctr">
              <a:buClr>
                <a:srgbClr val="FF0000"/>
              </a:buClr>
            </a:pPr>
            <a:endParaRPr lang="pt-BR" sz="4400" dirty="0"/>
          </a:p>
          <a:p>
            <a:pPr algn="ctr">
              <a:buClr>
                <a:srgbClr val="FF0000"/>
              </a:buClr>
            </a:pPr>
            <a:endParaRPr lang="pt-BR" sz="3600" b="1" dirty="0"/>
          </a:p>
          <a:p>
            <a:pPr algn="ctr">
              <a:buClr>
                <a:srgbClr val="FF0000"/>
              </a:buClr>
            </a:pPr>
            <a:r>
              <a:rPr lang="pt-BR" sz="3600" b="1" dirty="0"/>
              <a:t>Delphi Community   </a:t>
            </a:r>
            <a:r>
              <a:rPr lang="pt-BR" sz="3600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E6EA39-1804-4BD1-AF9A-4B745C551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86" y="4363237"/>
            <a:ext cx="577879" cy="57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4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sp>
        <p:nvSpPr>
          <p:cNvPr id="8" name="Espaço Reservado para Conteúdo 1">
            <a:extLst>
              <a:ext uri="{FF2B5EF4-FFF2-40B4-BE49-F238E27FC236}">
                <a16:creationId xmlns:a16="http://schemas.microsoft.com/office/drawing/2014/main" id="{287FABFD-ED01-4294-A1F0-DFE9B22D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351338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Uma aplicação e seus testes automatizados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Como você sabe a qualidade dos seus testes?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Cobertura de Código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FinalBuilder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Train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Gulp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Jenkins</a:t>
            </a:r>
          </a:p>
        </p:txBody>
      </p:sp>
      <p:sp>
        <p:nvSpPr>
          <p:cNvPr id="11" name="Smiley 10">
            <a:extLst>
              <a:ext uri="{FF2B5EF4-FFF2-40B4-BE49-F238E27FC236}">
                <a16:creationId xmlns:a16="http://schemas.microsoft.com/office/drawing/2014/main" id="{E0688854-6794-4033-8345-45021D8A402F}"/>
              </a:ext>
            </a:extLst>
          </p:cNvPr>
          <p:cNvSpPr/>
          <p:nvPr/>
        </p:nvSpPr>
        <p:spPr>
          <a:xfrm>
            <a:off x="1190624" y="3686334"/>
            <a:ext cx="335280" cy="314960"/>
          </a:xfrm>
          <a:prstGeom prst="smileyF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498A2234-32C0-4075-8422-9D32274630B8}"/>
              </a:ext>
            </a:extLst>
          </p:cNvPr>
          <p:cNvSpPr/>
          <p:nvPr/>
        </p:nvSpPr>
        <p:spPr>
          <a:xfrm>
            <a:off x="1190624" y="4184174"/>
            <a:ext cx="335280" cy="314960"/>
          </a:xfrm>
          <a:prstGeom prst="smileyF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12">
            <a:extLst>
              <a:ext uri="{FF2B5EF4-FFF2-40B4-BE49-F238E27FC236}">
                <a16:creationId xmlns:a16="http://schemas.microsoft.com/office/drawing/2014/main" id="{9A8486C4-AC2A-4E77-A8ED-A709B91812FC}"/>
              </a:ext>
            </a:extLst>
          </p:cNvPr>
          <p:cNvSpPr/>
          <p:nvPr/>
        </p:nvSpPr>
        <p:spPr>
          <a:xfrm>
            <a:off x="1190624" y="4680268"/>
            <a:ext cx="335280" cy="314960"/>
          </a:xfrm>
          <a:prstGeom prst="smileyF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13">
            <a:extLst>
              <a:ext uri="{FF2B5EF4-FFF2-40B4-BE49-F238E27FC236}">
                <a16:creationId xmlns:a16="http://schemas.microsoft.com/office/drawing/2014/main" id="{78E581DD-EADD-4279-9F45-C4B3400F049C}"/>
              </a:ext>
            </a:extLst>
          </p:cNvPr>
          <p:cNvSpPr/>
          <p:nvPr/>
        </p:nvSpPr>
        <p:spPr>
          <a:xfrm>
            <a:off x="1190624" y="5674043"/>
            <a:ext cx="335280" cy="314960"/>
          </a:xfrm>
          <a:prstGeom prst="smileyFac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57B0C-592C-4244-AE20-B54D5AC90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9" y="4049128"/>
            <a:ext cx="785902" cy="8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5ACF8-E7FD-4503-89C7-1E24CF201E91}"/>
              </a:ext>
            </a:extLst>
          </p:cNvPr>
          <p:cNvSpPr txBox="1"/>
          <p:nvPr/>
        </p:nvSpPr>
        <p:spPr>
          <a:xfrm>
            <a:off x="7495809" y="4273865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alefragnani@hotmail.com</a:t>
            </a:r>
          </a:p>
        </p:txBody>
      </p:sp>
      <p:pic>
        <p:nvPicPr>
          <p:cNvPr id="5" name="Imagem 7" descr="github.png">
            <a:extLst>
              <a:ext uri="{FF2B5EF4-FFF2-40B4-BE49-F238E27FC236}">
                <a16:creationId xmlns:a16="http://schemas.microsoft.com/office/drawing/2014/main" id="{1FC97B67-9253-41B8-97E6-490B4B0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0" y="5031608"/>
            <a:ext cx="641903" cy="642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724FD3-B644-4EC7-900B-DBDC82B23EF4}"/>
              </a:ext>
            </a:extLst>
          </p:cNvPr>
          <p:cNvSpPr txBox="1"/>
          <p:nvPr/>
        </p:nvSpPr>
        <p:spPr>
          <a:xfrm>
            <a:off x="7491817" y="5143977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7" name="Imagem 7" descr="linkedin-circle.png">
            <a:extLst>
              <a:ext uri="{FF2B5EF4-FFF2-40B4-BE49-F238E27FC236}">
                <a16:creationId xmlns:a16="http://schemas.microsoft.com/office/drawing/2014/main" id="{8BEFE7E1-A222-44BD-BBBD-313A84B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06178"/>
            <a:ext cx="636937" cy="6481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5840AD-9CEF-42E6-BD17-85C2009BD2B6}"/>
              </a:ext>
            </a:extLst>
          </p:cNvPr>
          <p:cNvSpPr txBox="1"/>
          <p:nvPr/>
        </p:nvSpPr>
        <p:spPr>
          <a:xfrm>
            <a:off x="7495809" y="3425570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57B0C-592C-4244-AE20-B54D5AC90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9" y="4049128"/>
            <a:ext cx="785902" cy="8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5ACF8-E7FD-4503-89C7-1E24CF201E91}"/>
              </a:ext>
            </a:extLst>
          </p:cNvPr>
          <p:cNvSpPr txBox="1"/>
          <p:nvPr/>
        </p:nvSpPr>
        <p:spPr>
          <a:xfrm>
            <a:off x="7495809" y="4273865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alefragnani@hotmail.com</a:t>
            </a:r>
          </a:p>
        </p:txBody>
      </p:sp>
      <p:pic>
        <p:nvPicPr>
          <p:cNvPr id="5" name="Imagem 7" descr="github.png">
            <a:extLst>
              <a:ext uri="{FF2B5EF4-FFF2-40B4-BE49-F238E27FC236}">
                <a16:creationId xmlns:a16="http://schemas.microsoft.com/office/drawing/2014/main" id="{1FC97B67-9253-41B8-97E6-490B4B0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0" y="5031608"/>
            <a:ext cx="641903" cy="642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724FD3-B644-4EC7-900B-DBDC82B23EF4}"/>
              </a:ext>
            </a:extLst>
          </p:cNvPr>
          <p:cNvSpPr txBox="1"/>
          <p:nvPr/>
        </p:nvSpPr>
        <p:spPr>
          <a:xfrm>
            <a:off x="7491817" y="5143977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7" name="Imagem 7" descr="linkedin-circle.png">
            <a:extLst>
              <a:ext uri="{FF2B5EF4-FFF2-40B4-BE49-F238E27FC236}">
                <a16:creationId xmlns:a16="http://schemas.microsoft.com/office/drawing/2014/main" id="{8BEFE7E1-A222-44BD-BBBD-313A84B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06178"/>
            <a:ext cx="636937" cy="6481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5840AD-9CEF-42E6-BD17-85C2009BD2B6}"/>
              </a:ext>
            </a:extLst>
          </p:cNvPr>
          <p:cNvSpPr txBox="1"/>
          <p:nvPr/>
        </p:nvSpPr>
        <p:spPr>
          <a:xfrm>
            <a:off x="7495809" y="3425570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9" name="Imagem 3">
            <a:extLst>
              <a:ext uri="{FF2B5EF4-FFF2-40B4-BE49-F238E27FC236}">
                <a16:creationId xmlns:a16="http://schemas.microsoft.com/office/drawing/2014/main" id="{9C63FE6F-57AE-4E50-ACCB-C53884BE9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8" y="0"/>
            <a:ext cx="12209776" cy="6857184"/>
          </a:xfrm>
          <a:prstGeom prst="rect">
            <a:avLst/>
          </a:prstGeom>
        </p:spPr>
      </p:pic>
      <p:pic>
        <p:nvPicPr>
          <p:cNvPr id="10" name="Imagem 3">
            <a:extLst>
              <a:ext uri="{FF2B5EF4-FFF2-40B4-BE49-F238E27FC236}">
                <a16:creationId xmlns:a16="http://schemas.microsoft.com/office/drawing/2014/main" id="{BE13258B-E387-4AB2-AB8A-3EB299B9F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38" y="0"/>
            <a:ext cx="12209776" cy="685718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8423629-6F04-4B77-9F1A-CDEDCD0165B0}"/>
              </a:ext>
            </a:extLst>
          </p:cNvPr>
          <p:cNvSpPr txBox="1"/>
          <p:nvPr/>
        </p:nvSpPr>
        <p:spPr>
          <a:xfrm>
            <a:off x="203200" y="695325"/>
            <a:ext cx="11783805" cy="120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Calibri"/>
                <a:ea typeface="Segoe UI" panose="020B0502040204020203" pitchFamily="34" charset="0"/>
                <a:cs typeface="Segoe UI" panose="020B0502040204020203" pitchFamily="34" charset="0"/>
              </a:rPr>
              <a:t>SEJA UM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02E4872-4839-4761-B246-747213F788E8}"/>
              </a:ext>
            </a:extLst>
          </p:cNvPr>
          <p:cNvSpPr txBox="1"/>
          <p:nvPr/>
        </p:nvSpPr>
        <p:spPr>
          <a:xfrm>
            <a:off x="198823" y="1490869"/>
            <a:ext cx="11783805" cy="120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2E75B5"/>
                </a:solidFill>
                <a:latin typeface="Calibri"/>
                <a:cs typeface="Segoe UI" panose="020B0502040204020203" pitchFamily="34" charset="0"/>
              </a:rPr>
              <a:t>#SOFTPLAYER</a:t>
            </a:r>
            <a:endParaRPr lang="en-US" sz="7200" b="1" dirty="0">
              <a:solidFill>
                <a:srgbClr val="2E75B5"/>
              </a:solidFill>
            </a:endParaRPr>
          </a:p>
        </p:txBody>
      </p:sp>
      <p:pic>
        <p:nvPicPr>
          <p:cNvPr id="13" name="Imagem 19" descr="globo.png">
            <a:extLst>
              <a:ext uri="{FF2B5EF4-FFF2-40B4-BE49-F238E27FC236}">
                <a16:creationId xmlns:a16="http://schemas.microsoft.com/office/drawing/2014/main" id="{761988FF-375E-4E26-97D3-966CAE543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967" y="3048000"/>
            <a:ext cx="609434" cy="609600"/>
          </a:xfrm>
          <a:prstGeom prst="rect">
            <a:avLst/>
          </a:prstGeom>
        </p:spPr>
      </p:pic>
      <p:pic>
        <p:nvPicPr>
          <p:cNvPr id="14" name="Imagem 21" descr="face.png">
            <a:extLst>
              <a:ext uri="{FF2B5EF4-FFF2-40B4-BE49-F238E27FC236}">
                <a16:creationId xmlns:a16="http://schemas.microsoft.com/office/drawing/2014/main" id="{2A776E10-97DC-4121-BFE4-6AA0626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967" y="3743325"/>
            <a:ext cx="609434" cy="609600"/>
          </a:xfrm>
          <a:prstGeom prst="rect">
            <a:avLst/>
          </a:prstGeom>
        </p:spPr>
      </p:pic>
      <p:pic>
        <p:nvPicPr>
          <p:cNvPr id="15" name="Imagem 23" descr="linkedin.png">
            <a:extLst>
              <a:ext uri="{FF2B5EF4-FFF2-40B4-BE49-F238E27FC236}">
                <a16:creationId xmlns:a16="http://schemas.microsoft.com/office/drawing/2014/main" id="{00666658-27EE-430E-B5F0-59F599232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6967" y="4438650"/>
            <a:ext cx="609434" cy="609600"/>
          </a:xfrm>
          <a:prstGeom prst="rect">
            <a:avLst/>
          </a:prstGeom>
        </p:spPr>
      </p:pic>
      <p:pic>
        <p:nvPicPr>
          <p:cNvPr id="16" name="Imagem 25" descr="instagram.png">
            <a:extLst>
              <a:ext uri="{FF2B5EF4-FFF2-40B4-BE49-F238E27FC236}">
                <a16:creationId xmlns:a16="http://schemas.microsoft.com/office/drawing/2014/main" id="{54011C1E-D9C0-4789-8C56-A86AF9D48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967" y="5124450"/>
            <a:ext cx="609434" cy="6096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588230-9038-489D-B87E-8FFA8106198A}"/>
              </a:ext>
            </a:extLst>
          </p:cNvPr>
          <p:cNvSpPr txBox="1"/>
          <p:nvPr/>
        </p:nvSpPr>
        <p:spPr>
          <a:xfrm>
            <a:off x="5132580" y="3157301"/>
            <a:ext cx="4110314" cy="400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www.softplan.com.br</a:t>
            </a:r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B435D1F-3BE1-4AF4-99AE-0E70943517CF}"/>
              </a:ext>
            </a:extLst>
          </p:cNvPr>
          <p:cNvSpPr txBox="1"/>
          <p:nvPr/>
        </p:nvSpPr>
        <p:spPr>
          <a:xfrm>
            <a:off x="5132582" y="3842689"/>
            <a:ext cx="4110314" cy="400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facebook.com/</a:t>
            </a:r>
            <a:r>
              <a:rPr lang="en-US" sz="2000" err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softplanonline</a:t>
            </a:r>
            <a:endParaRPr lang="pt-BR" err="1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7B0587-0BC7-40F1-8AFD-8C4479437D4E}"/>
              </a:ext>
            </a:extLst>
          </p:cNvPr>
          <p:cNvSpPr txBox="1"/>
          <p:nvPr/>
        </p:nvSpPr>
        <p:spPr>
          <a:xfrm>
            <a:off x="5132582" y="4542982"/>
            <a:ext cx="4110314" cy="400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</a:t>
            </a:r>
            <a:r>
              <a:rPr lang="en-US" sz="2000" err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softplan</a:t>
            </a:r>
            <a:endParaRPr lang="pt-BR" err="1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D00A6B1-6589-44AF-9DCC-4A62EF0BF667}"/>
              </a:ext>
            </a:extLst>
          </p:cNvPr>
          <p:cNvSpPr txBox="1"/>
          <p:nvPr/>
        </p:nvSpPr>
        <p:spPr>
          <a:xfrm>
            <a:off x="5132582" y="5223813"/>
            <a:ext cx="4110314" cy="400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2000" err="1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softplan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27106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8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Automatizando Builds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Alessandro Fragnani</a:t>
            </a:r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Delphi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+20 anos de experiência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 err="1"/>
              <a:t>Softplan</a:t>
            </a:r>
            <a:r>
              <a:rPr lang="pt-BR" dirty="0"/>
              <a:t> – Suporte Interno UNJ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+5 anos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Sublime, </a:t>
            </a:r>
            <a:r>
              <a:rPr lang="pt-BR" dirty="0" err="1"/>
              <a:t>Atom</a:t>
            </a:r>
            <a:r>
              <a:rPr lang="pt-BR" dirty="0"/>
              <a:t> e Visual Studio </a:t>
            </a:r>
            <a:r>
              <a:rPr lang="pt-BR" dirty="0" err="1"/>
              <a:t>Code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Python, JS, CS e </a:t>
            </a:r>
            <a:r>
              <a:rPr lang="pt-BR" dirty="0" err="1"/>
              <a:t>TypeScript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github.com/</a:t>
            </a:r>
            <a:r>
              <a:rPr lang="pt-BR" dirty="0" err="1"/>
              <a:t>alefragnani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sou eu?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BC1689-A6D5-4BE0-A627-BBBDD46C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497" y="1252902"/>
            <a:ext cx="2286353" cy="5508729"/>
          </a:xfrm>
          <a:prstGeom prst="rect">
            <a:avLst/>
          </a:prstGeom>
        </p:spPr>
      </p:pic>
      <p:pic>
        <p:nvPicPr>
          <p:cNvPr id="5" name="Imagem 16" descr="james.png">
            <a:extLst>
              <a:ext uri="{FF2B5EF4-FFF2-40B4-BE49-F238E27FC236}">
                <a16:creationId xmlns:a16="http://schemas.microsoft.com/office/drawing/2014/main" id="{806EFFE8-61EE-41E7-B122-7061C8BC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972" y="5321426"/>
            <a:ext cx="944845" cy="43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762B1D-754D-4C26-B0D5-D0623741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07" y="5398988"/>
            <a:ext cx="6013132" cy="1362643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32E6EE39-392B-4DB6-B6D8-91FC77C48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121" y="5779470"/>
            <a:ext cx="1937149" cy="7949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9ABC77-EDF3-4221-9B06-A5B0ECDE47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08" y="1252902"/>
            <a:ext cx="2177019" cy="386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Onde estamos?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Automação de Build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Integração Contínua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Demo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189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Qual o tamanho dos seus projetos?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Sistemas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Frameworks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Componentes de Terceiros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Pacotes / </a:t>
            </a:r>
            <a:r>
              <a:rPr lang="pt-BR" dirty="0" err="1"/>
              <a:t>Units</a:t>
            </a:r>
            <a:r>
              <a:rPr lang="pt-BR" dirty="0"/>
              <a:t> /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Como você instala e compila esses projetos nas máquinas de desenvolvedores?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D71CF-B826-4C96-81AE-3AB06C97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4" y="5004752"/>
            <a:ext cx="9639932" cy="1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Muitos componentes (</a:t>
            </a:r>
            <a:r>
              <a:rPr lang="pt-BR" dirty="0" err="1"/>
              <a:t>DevExpress</a:t>
            </a:r>
            <a:r>
              <a:rPr lang="pt-BR" dirty="0"/>
              <a:t>, JCL, JVCL)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Separação em Frameworks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Diversos Sistemas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Centena de Pacotes/Projetos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Milhares de PAS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Milhões de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</p:spTree>
    <p:extLst>
      <p:ext uri="{BB962C8B-B14F-4D97-AF65-F5344CB8AC3E}">
        <p14:creationId xmlns:p14="http://schemas.microsoft.com/office/powerpoint/2010/main" val="39266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6738DE-8A9C-4D2F-9741-F8D3B12F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5" y="1973185"/>
            <a:ext cx="10744960" cy="1449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BB225D-2235-4F24-BE27-59C5351D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" y="3478122"/>
            <a:ext cx="10562803" cy="2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pt-BR" i="1" dirty="0"/>
              <a:t>The </a:t>
            </a:r>
            <a:r>
              <a:rPr lang="pt-BR" i="1" dirty="0" err="1"/>
              <a:t>process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automating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creation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a software build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associated</a:t>
            </a:r>
            <a:r>
              <a:rPr lang="pt-BR" i="1" dirty="0"/>
              <a:t> processes </a:t>
            </a:r>
            <a:r>
              <a:rPr lang="pt-BR" i="1" dirty="0" err="1"/>
              <a:t>including</a:t>
            </a:r>
            <a:r>
              <a:rPr lang="pt-BR" i="1" dirty="0"/>
              <a:t>: </a:t>
            </a:r>
            <a:r>
              <a:rPr lang="pt-BR" i="1" dirty="0" err="1"/>
              <a:t>compiling</a:t>
            </a:r>
            <a:r>
              <a:rPr lang="pt-BR" i="1" dirty="0"/>
              <a:t> </a:t>
            </a:r>
            <a:r>
              <a:rPr lang="pt-BR" i="1" dirty="0" err="1"/>
              <a:t>computer</a:t>
            </a:r>
            <a:r>
              <a:rPr lang="pt-BR" i="1" dirty="0"/>
              <a:t> </a:t>
            </a:r>
            <a:r>
              <a:rPr lang="pt-BR" i="1" dirty="0" err="1"/>
              <a:t>source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into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, </a:t>
            </a:r>
            <a:r>
              <a:rPr lang="pt-BR" i="1" dirty="0" err="1"/>
              <a:t>packaging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running </a:t>
            </a:r>
            <a:r>
              <a:rPr lang="pt-BR" i="1" dirty="0" err="1"/>
              <a:t>automated</a:t>
            </a:r>
            <a:r>
              <a:rPr lang="pt-BR" i="1" dirty="0"/>
              <a:t> </a:t>
            </a:r>
            <a:r>
              <a:rPr lang="pt-BR" i="1" dirty="0" err="1"/>
              <a:t>tests</a:t>
            </a:r>
            <a:r>
              <a:rPr lang="pt-BR" i="1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07D5D7-8B05-408A-B5E4-33BB37EA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90" y="4158321"/>
            <a:ext cx="1568282" cy="16960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D18E3B-2381-4834-B190-51A93FD2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86355"/>
            <a:ext cx="1440000" cy="14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125C2A-6461-40BF-9ED0-2856C4F7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68" y="4286355"/>
            <a:ext cx="1440000" cy="14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8D7294-BEE5-4461-A849-B401D96C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6" y="4286355"/>
            <a:ext cx="1440000" cy="14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6F5B313-32FA-4583-A36C-52F31145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3" y="4222213"/>
            <a:ext cx="1568283" cy="15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A629D-0EF7-456E-A8DF-CEAC3E90C129}"/>
              </a:ext>
            </a:extLst>
          </p:cNvPr>
          <p:cNvSpPr txBox="1"/>
          <p:nvPr/>
        </p:nvSpPr>
        <p:spPr>
          <a:xfrm>
            <a:off x="1279771" y="3124252"/>
            <a:ext cx="18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 configurações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B3E71F-F0AA-4763-84EB-BE83EAE64C69}"/>
              </a:ext>
            </a:extLst>
          </p:cNvPr>
          <p:cNvSpPr txBox="1"/>
          <p:nvPr/>
        </p:nvSpPr>
        <p:spPr>
          <a:xfrm>
            <a:off x="1279771" y="3761054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BAT/PS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8FE53C-616F-4DC5-A7F5-F127AFFF6857}"/>
              </a:ext>
            </a:extLst>
          </p:cNvPr>
          <p:cNvSpPr txBox="1"/>
          <p:nvPr/>
        </p:nvSpPr>
        <p:spPr>
          <a:xfrm>
            <a:off x="1279771" y="4397856"/>
            <a:ext cx="36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Ler/Escrever no Registro do Windows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C7391-96C9-4579-81D1-3D5C98F8D77D}"/>
              </a:ext>
            </a:extLst>
          </p:cNvPr>
          <p:cNvSpPr txBox="1"/>
          <p:nvPr/>
        </p:nvSpPr>
        <p:spPr>
          <a:xfrm>
            <a:off x="8730512" y="3124252"/>
            <a:ext cx="2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Gerar Métricas de Código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0E550C-C794-483D-849D-35293AC01976}"/>
              </a:ext>
            </a:extLst>
          </p:cNvPr>
          <p:cNvSpPr txBox="1"/>
          <p:nvPr/>
        </p:nvSpPr>
        <p:spPr>
          <a:xfrm>
            <a:off x="8783988" y="3761054"/>
            <a:ext cx="252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Executar Testes Unitários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C8ADDC-2296-446E-A225-64BB4DFE9195}"/>
              </a:ext>
            </a:extLst>
          </p:cNvPr>
          <p:cNvSpPr txBox="1"/>
          <p:nvPr/>
        </p:nvSpPr>
        <p:spPr>
          <a:xfrm>
            <a:off x="8988596" y="4397856"/>
            <a:ext cx="23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Armazenar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Artefatos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89966C-FA29-40CA-8AC7-A224393FF66D}"/>
              </a:ext>
            </a:extLst>
          </p:cNvPr>
          <p:cNvSpPr txBox="1"/>
          <p:nvPr/>
        </p:nvSpPr>
        <p:spPr>
          <a:xfrm>
            <a:off x="5814159" y="3124252"/>
            <a:ext cx="184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Interagir com CVS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80F60B-A6CD-46BC-9A3F-DF7C1839B680}"/>
              </a:ext>
            </a:extLst>
          </p:cNvPr>
          <p:cNvSpPr txBox="1"/>
          <p:nvPr/>
        </p:nvSpPr>
        <p:spPr>
          <a:xfrm>
            <a:off x="5818154" y="3684110"/>
            <a:ext cx="178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COMPILAR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05BFD8-0E2A-4E01-A4E3-569C0FF7520E}"/>
              </a:ext>
            </a:extLst>
          </p:cNvPr>
          <p:cNvSpPr txBox="1"/>
          <p:nvPr/>
        </p:nvSpPr>
        <p:spPr>
          <a:xfrm>
            <a:off x="5896807" y="439785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Copiar Recursos</a:t>
            </a:r>
          </a:p>
        </p:txBody>
      </p:sp>
    </p:spTree>
    <p:extLst>
      <p:ext uri="{BB962C8B-B14F-4D97-AF65-F5344CB8AC3E}">
        <p14:creationId xmlns:p14="http://schemas.microsoft.com/office/powerpoint/2010/main" val="81368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410</Words>
  <Application>Microsoft Office PowerPoint</Application>
  <PresentationFormat>Widescreen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Automatizando Builds</vt:lpstr>
      <vt:lpstr>Quem sou eu?</vt:lpstr>
      <vt:lpstr>Agenda</vt:lpstr>
      <vt:lpstr>Onde estamos?</vt:lpstr>
      <vt:lpstr>Onde estamos?</vt:lpstr>
      <vt:lpstr>Onde estamos?</vt:lpstr>
      <vt:lpstr>Automação de Build</vt:lpstr>
      <vt:lpstr>Automação de Build</vt:lpstr>
      <vt:lpstr>Automação de Build</vt:lpstr>
      <vt:lpstr>Integração Contínua</vt:lpstr>
      <vt:lpstr>Integração Contínua</vt:lpstr>
      <vt:lpstr>Demo</vt:lpstr>
      <vt:lpstr>Demo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Alessandro Fragnani de Morais</cp:lastModifiedBy>
  <cp:revision>35</cp:revision>
  <dcterms:created xsi:type="dcterms:W3CDTF">2018-10-12T14:19:52Z</dcterms:created>
  <dcterms:modified xsi:type="dcterms:W3CDTF">2018-10-25T22:14:32Z</dcterms:modified>
</cp:coreProperties>
</file>